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5" r:id="rId9"/>
    <p:sldId id="262" r:id="rId10"/>
    <p:sldId id="266" r:id="rId11"/>
    <p:sldId id="263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068EC07-23F9-4605-97DB-82C5955A2A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E0075E5-EAED-4472-9E7E-0445420FF9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rief.co.za/2018/09/07/apple-and-value-creation/" TargetMode="External"/><Relationship Id="rId2" Type="http://schemas.openxmlformats.org/officeDocument/2006/relationships/hyperlink" Target="https://research-methodology.net/apple-leadership-and-apple-organizational-structur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rketingminds.com.au/apple_branding_strateg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Brand Positioning and Strategy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Apple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8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Apple is a multinational company that deals with consumer hardware products such as phones, tablets, watches, televisions etc.</a:t>
            </a:r>
          </a:p>
          <a:p>
            <a:r>
              <a:rPr lang="en-US" dirty="0" smtClean="0"/>
              <a:t>The company also deals with software such as </a:t>
            </a:r>
            <a:r>
              <a:rPr lang="en-US" dirty="0" err="1" smtClean="0"/>
              <a:t>iOS</a:t>
            </a:r>
            <a:r>
              <a:rPr lang="en-US" dirty="0" smtClean="0"/>
              <a:t>, </a:t>
            </a:r>
            <a:r>
              <a:rPr lang="en-US" dirty="0" err="1" smtClean="0"/>
              <a:t>macOS</a:t>
            </a:r>
            <a:r>
              <a:rPr lang="en-US" dirty="0" smtClean="0"/>
              <a:t>, iTunes, </a:t>
            </a:r>
            <a:r>
              <a:rPr lang="en-US" dirty="0" err="1" smtClean="0"/>
              <a:t>watchOS</a:t>
            </a:r>
            <a:r>
              <a:rPr lang="en-US" dirty="0" smtClean="0"/>
              <a:t>, </a:t>
            </a:r>
            <a:r>
              <a:rPr lang="en-US" dirty="0" err="1" smtClean="0"/>
              <a:t>tvOs</a:t>
            </a:r>
            <a:r>
              <a:rPr lang="en-US" dirty="0" smtClean="0"/>
              <a:t>, and </a:t>
            </a:r>
            <a:r>
              <a:rPr lang="en-US" dirty="0" err="1" smtClean="0"/>
              <a:t>iPodOS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company was founded by Steve </a:t>
            </a:r>
            <a:r>
              <a:rPr lang="en-US" dirty="0" err="1" smtClean="0"/>
              <a:t>Wozniack</a:t>
            </a:r>
            <a:r>
              <a:rPr lang="en-US" dirty="0" smtClean="0"/>
              <a:t>, Steve Jobs, and Ronald Wayne.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15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Favorite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My favorite products include </a:t>
            </a:r>
            <a:r>
              <a:rPr lang="en-US" dirty="0" err="1" smtClean="0"/>
              <a:t>iPad</a:t>
            </a:r>
            <a:r>
              <a:rPr lang="en-US" dirty="0" smtClean="0"/>
              <a:t>, iPhone, and iPod.</a:t>
            </a:r>
          </a:p>
          <a:p>
            <a:r>
              <a:rPr lang="en-US" dirty="0" smtClean="0"/>
              <a:t>iPod is a digital music player that was introduced in 2001. I like it due to its portability.</a:t>
            </a:r>
          </a:p>
          <a:p>
            <a:r>
              <a:rPr lang="en-US" dirty="0" smtClean="0"/>
              <a:t>iPhone is a smartphone that the company introduced in 2007. It has unique features such as power processors and good user interface.</a:t>
            </a:r>
          </a:p>
          <a:p>
            <a:r>
              <a:rPr lang="en-US" dirty="0" err="1" smtClean="0"/>
              <a:t>iPad</a:t>
            </a:r>
            <a:r>
              <a:rPr lang="en-US" dirty="0" smtClean="0"/>
              <a:t> is a tablet that was introduced in 2010. It has multi-touch features that enables it to interact with multiple multimedia such as videos, photos, video games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81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Apple has a series of products that are branded with a unique prefixes of “I” and “Apple,” for example, iPhone and </a:t>
            </a:r>
            <a:r>
              <a:rPr lang="en-US" dirty="0" err="1" smtClean="0"/>
              <a:t>AppleTV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company sells its commodities through online stores, retail stores, and direct sales teams.</a:t>
            </a:r>
          </a:p>
          <a:p>
            <a:r>
              <a:rPr lang="en-US" dirty="0" smtClean="0"/>
              <a:t>The company has a strong brand image reinforced with their unique products (Marketing Minds, 2019).</a:t>
            </a:r>
          </a:p>
          <a:p>
            <a:r>
              <a:rPr lang="en-US" dirty="0" smtClean="0"/>
              <a:t>The company also has diversified to create top-notch technological products.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9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Apple focuses on customer satisfaction and ensures that their products induce feelings of happiness.</a:t>
            </a:r>
          </a:p>
          <a:p>
            <a:r>
              <a:rPr lang="en-US" dirty="0" smtClean="0"/>
              <a:t>The company maintains a master brand identity that differentiates it from other products in the market. </a:t>
            </a:r>
          </a:p>
          <a:p>
            <a:r>
              <a:rPr lang="en-US" dirty="0" smtClean="0"/>
              <a:t>Apple vertically integrates its activities on software, hardware, and other services simultaneously. </a:t>
            </a:r>
          </a:p>
          <a:p>
            <a:r>
              <a:rPr lang="en-US" dirty="0" smtClean="0"/>
              <a:t>The company also has closed ecosystem that gives it a competitive advantage.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45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company has reduced overreliance on iPhone sales and shifted to increase sales turnovers of other divisions (</a:t>
            </a:r>
            <a:r>
              <a:rPr lang="en-US" dirty="0" err="1" smtClean="0"/>
              <a:t>Dudoviky</a:t>
            </a:r>
            <a:r>
              <a:rPr lang="en-US" dirty="0" smtClean="0"/>
              <a:t>, 2019).</a:t>
            </a:r>
          </a:p>
          <a:p>
            <a:r>
              <a:rPr lang="en-US" dirty="0" smtClean="0"/>
              <a:t>The company also strives to maintain strong customer by creating appealing products that are versatile based on speed and versatility. </a:t>
            </a:r>
          </a:p>
          <a:p>
            <a:r>
              <a:rPr lang="en-US" dirty="0" smtClean="0"/>
              <a:t>The company has a high brand equity that has been maintained by creating hit gadgets every year.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1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Positioning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company has positioned itself as one of the leader companies in the industry by rigorous advertising and promotion.</a:t>
            </a:r>
          </a:p>
          <a:p>
            <a:r>
              <a:rPr lang="en-US" dirty="0" smtClean="0"/>
              <a:t>Its advertisements resonates with its values of optimal customer experience. </a:t>
            </a:r>
          </a:p>
          <a:p>
            <a:r>
              <a:rPr lang="en-US" dirty="0" smtClean="0"/>
              <a:t>It uses market segmentation to identify consumer behaviors based on their geographic, demographic, and psychographic characteristics. </a:t>
            </a:r>
          </a:p>
          <a:p>
            <a:r>
              <a:rPr lang="en-US" dirty="0" smtClean="0"/>
              <a:t>As a result, it has instilled emotional value towards its brand, customers and potential ones love it for this.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397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emotional aspects are reflected on its values about imagination, innovation, and design. </a:t>
            </a:r>
          </a:p>
          <a:p>
            <a:r>
              <a:rPr lang="en-US" dirty="0" smtClean="0"/>
              <a:t>Its brand identity has aspects such as color, speed, imagery, etc. that induce specific emotions in the minds of the consumers.</a:t>
            </a:r>
          </a:p>
          <a:p>
            <a:r>
              <a:rPr lang="en-US" dirty="0" smtClean="0"/>
              <a:t>Its design and quality are innovation-centered, and this enables to maintain a strong market share despite their premium prices.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64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Value-Addition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Apple’s creates value to its brand by hiring and maintaining the best workforce in the market in terms of skills and competency.</a:t>
            </a:r>
          </a:p>
          <a:p>
            <a:r>
              <a:rPr lang="en-US" dirty="0" smtClean="0"/>
              <a:t>Apple focuses on creating technological products for only persons that appreciate the brand (</a:t>
            </a:r>
            <a:r>
              <a:rPr lang="en-US" dirty="0" err="1" smtClean="0"/>
              <a:t>Hattingh</a:t>
            </a:r>
            <a:r>
              <a:rPr lang="en-US" dirty="0" smtClean="0"/>
              <a:t>, 2018).</a:t>
            </a:r>
          </a:p>
          <a:p>
            <a:r>
              <a:rPr lang="en-US" dirty="0" smtClean="0"/>
              <a:t>It creates high-quality products that attract premium prices based in the market.</a:t>
            </a:r>
          </a:p>
          <a:p>
            <a:r>
              <a:rPr lang="en-US" dirty="0" smtClean="0"/>
              <a:t>The company also ensures high standards of ethicality and morality for all its stakeholders within the supply chain.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7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Apple makes its customers’ lives better in line with the prices they charge them. For example, customers with </a:t>
            </a:r>
            <a:r>
              <a:rPr lang="en-US" dirty="0" err="1" smtClean="0"/>
              <a:t>AppleWacthes</a:t>
            </a:r>
            <a:r>
              <a:rPr lang="en-US" dirty="0" smtClean="0"/>
              <a:t> lead healthy lifestyles.</a:t>
            </a:r>
          </a:p>
          <a:p>
            <a:r>
              <a:rPr lang="en-US" dirty="0" smtClean="0"/>
              <a:t>Apple uses a marketing mix that aims at educating their customers about their products.</a:t>
            </a:r>
          </a:p>
          <a:p>
            <a:r>
              <a:rPr lang="en-US" dirty="0" smtClean="0"/>
              <a:t>The company’s exclusivity in the supply chain prevents counterfeit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3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Apple uses lifestyle segmentation to sell its premium products to its target market. </a:t>
            </a:r>
          </a:p>
          <a:p>
            <a:r>
              <a:rPr lang="en-US" dirty="0" smtClean="0"/>
              <a:t>The company targets music lovers, professionals, and gadget enthusiasts.</a:t>
            </a:r>
          </a:p>
          <a:p>
            <a:r>
              <a:rPr lang="en-US" dirty="0" smtClean="0"/>
              <a:t>I am a fan of music that I find using iPod and iTunes very convenient. </a:t>
            </a:r>
          </a:p>
          <a:p>
            <a:r>
              <a:rPr lang="en-US" dirty="0" smtClean="0"/>
              <a:t>Even though their products are expensive, their costs reflect on their high quality.</a:t>
            </a:r>
          </a:p>
          <a:p>
            <a:r>
              <a:rPr lang="en-US" dirty="0" smtClean="0"/>
              <a:t>Therefore, their products appeal to me since I know it is worth the price.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051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Dudovskiy</a:t>
            </a:r>
            <a:r>
              <a:rPr lang="en-US" dirty="0"/>
              <a:t>, J. (2019). Apple business strategy: A </a:t>
            </a:r>
            <a:r>
              <a:rPr lang="en-US" dirty="0" smtClean="0"/>
              <a:t>	brief </a:t>
            </a:r>
            <a:r>
              <a:rPr lang="en-US" dirty="0"/>
              <a:t>overview. Research methodology. </a:t>
            </a:r>
          </a:p>
          <a:p>
            <a:pPr marL="0" indent="0">
              <a:buNone/>
            </a:pPr>
            <a:r>
              <a:rPr lang="en-US" dirty="0"/>
              <a:t>	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>
                <a:hlinkClick r:id="rId2"/>
              </a:rPr>
              <a:t>https://</a:t>
            </a:r>
            <a:r>
              <a:rPr lang="en-US" u="sng" dirty="0" smtClean="0">
                <a:hlinkClick r:id="rId2"/>
              </a:rPr>
              <a:t>research-methodology.net/apple-	leadership-and-apple-organizational-structure/</a:t>
            </a:r>
            <a:endParaRPr lang="en-US" u="sng" dirty="0"/>
          </a:p>
          <a:p>
            <a:pPr marL="0" indent="0">
              <a:buNone/>
            </a:pPr>
            <a:r>
              <a:rPr lang="en-US" dirty="0" err="1" smtClean="0"/>
              <a:t>Hattingh</a:t>
            </a:r>
            <a:r>
              <a:rPr lang="en-US" dirty="0" smtClean="0"/>
              <a:t>, C. (2018). Apple and value creation. </a:t>
            </a:r>
            <a:r>
              <a:rPr lang="en-US" dirty="0" err="1" smtClean="0"/>
              <a:t>Bbrief</a:t>
            </a:r>
            <a:r>
              <a:rPr lang="en-US" dirty="0" smtClean="0"/>
              <a:t>. 	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3"/>
              </a:rPr>
              <a:t>https://www.bbrief.co.za/2018/09/07/apple-	and-value-creation/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Marketing Minds. (2019). Apple’s branding strategy. 	Retrieved from</a:t>
            </a:r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	http://www.marketingminds.com.au/apple_bra	nding_strategy.html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08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175</TotalTime>
  <Words>711</Words>
  <Application>Microsoft Office PowerPoint</Application>
  <PresentationFormat>On-screen Show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Brand Positioning and Strategy </vt:lpstr>
      <vt:lpstr>Description </vt:lpstr>
      <vt:lpstr>Favorite Products</vt:lpstr>
      <vt:lpstr>Brand Recognition</vt:lpstr>
      <vt:lpstr>Brand Strategy</vt:lpstr>
      <vt:lpstr>Cont. </vt:lpstr>
      <vt:lpstr>Brand Positioning</vt:lpstr>
      <vt:lpstr>Cont.</vt:lpstr>
      <vt:lpstr>Value-Addition</vt:lpstr>
      <vt:lpstr>Cont.</vt:lpstr>
      <vt:lpstr>Target Market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Positioning and Strategy</dc:title>
  <dc:creator>Windows User</dc:creator>
  <cp:lastModifiedBy>Windows User</cp:lastModifiedBy>
  <cp:revision>11</cp:revision>
  <dcterms:created xsi:type="dcterms:W3CDTF">2019-08-28T10:47:03Z</dcterms:created>
  <dcterms:modified xsi:type="dcterms:W3CDTF">2019-08-28T13:42:33Z</dcterms:modified>
</cp:coreProperties>
</file>